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8" r:id="rId2"/>
    <p:sldId id="276" r:id="rId3"/>
    <p:sldId id="289" r:id="rId4"/>
    <p:sldId id="281" r:id="rId5"/>
    <p:sldId id="282" r:id="rId6"/>
    <p:sldId id="290" r:id="rId7"/>
    <p:sldId id="283" r:id="rId8"/>
    <p:sldId id="291" r:id="rId9"/>
    <p:sldId id="284" r:id="rId10"/>
    <p:sldId id="285" r:id="rId11"/>
    <p:sldId id="292" r:id="rId12"/>
    <p:sldId id="286" r:id="rId13"/>
    <p:sldId id="287" r:id="rId14"/>
    <p:sldId id="293"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2/13/2019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2/13/2019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2/13/2019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2/13/2019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A16F1B1-61A2-4250-9C6A-0C64049EBC14}"/>
              </a:ext>
            </a:extLst>
          </p:cNvPr>
          <p:cNvPicPr>
            <a:picLocks noChangeAspect="1"/>
          </p:cNvPicPr>
          <p:nvPr/>
        </p:nvPicPr>
        <p:blipFill rotWithShape="1">
          <a:blip r:embed="rId3"/>
          <a:srcRect t="22811" r="9090"/>
          <a:stretch/>
        </p:blipFill>
        <p:spPr>
          <a:xfrm>
            <a:off x="2" y="10"/>
            <a:ext cx="12191695" cy="6857990"/>
          </a:xfrm>
          <a:prstGeom prst="rect">
            <a:avLst/>
          </a:prstGeom>
        </p:spPr>
      </p:pic>
      <p:sp>
        <p:nvSpPr>
          <p:cNvPr id="3" name="Rectángulo 2">
            <a:extLst>
              <a:ext uri="{FF2B5EF4-FFF2-40B4-BE49-F238E27FC236}">
                <a16:creationId xmlns:a16="http://schemas.microsoft.com/office/drawing/2014/main" id="{30A115EE-1E7A-4BBD-95E7-0A12895E2D29}"/>
              </a:ext>
            </a:extLst>
          </p:cNvPr>
          <p:cNvSpPr/>
          <p:nvPr/>
        </p:nvSpPr>
        <p:spPr>
          <a:xfrm>
            <a:off x="1881930" y="1838876"/>
            <a:ext cx="9172922" cy="43622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Título 3">
            <a:extLst>
              <a:ext uri="{FF2B5EF4-FFF2-40B4-BE49-F238E27FC236}">
                <a16:creationId xmlns:a16="http://schemas.microsoft.com/office/drawing/2014/main" id="{3C40A9E9-E785-4DC7-8A6D-26C3EF82EAD2}"/>
              </a:ext>
            </a:extLst>
          </p:cNvPr>
          <p:cNvSpPr>
            <a:spLocks noGrp="1"/>
          </p:cNvSpPr>
          <p:nvPr>
            <p:ph type="ctrTitle"/>
          </p:nvPr>
        </p:nvSpPr>
        <p:spPr>
          <a:xfrm>
            <a:off x="2417779" y="802298"/>
            <a:ext cx="8637073" cy="2541431"/>
          </a:xfrm>
        </p:spPr>
        <p:txBody>
          <a:bodyPr>
            <a:normAutofit/>
          </a:bodyPr>
          <a:lstStyle/>
          <a:p>
            <a:r>
              <a:rPr lang="es-AR" sz="7200" dirty="0">
                <a:solidFill>
                  <a:schemeClr val="bg1"/>
                </a:solidFill>
              </a:rPr>
              <a:t>Industria 4.0</a:t>
            </a:r>
          </a:p>
        </p:txBody>
      </p:sp>
      <p:sp>
        <p:nvSpPr>
          <p:cNvPr id="5" name="Marcador de contenido 4">
            <a:extLst>
              <a:ext uri="{FF2B5EF4-FFF2-40B4-BE49-F238E27FC236}">
                <a16:creationId xmlns:a16="http://schemas.microsoft.com/office/drawing/2014/main" id="{9D3469DA-94FD-4BE3-9E91-F9C2391774E9}"/>
              </a:ext>
            </a:extLst>
          </p:cNvPr>
          <p:cNvSpPr>
            <a:spLocks noGrp="1"/>
          </p:cNvSpPr>
          <p:nvPr>
            <p:ph type="subTitle" idx="1"/>
          </p:nvPr>
        </p:nvSpPr>
        <p:spPr>
          <a:xfrm>
            <a:off x="2417780" y="3531204"/>
            <a:ext cx="8637072" cy="977621"/>
          </a:xfrm>
        </p:spPr>
        <p:txBody>
          <a:bodyPr>
            <a:normAutofit/>
          </a:bodyPr>
          <a:lstStyle/>
          <a:p>
            <a:r>
              <a:rPr lang="es-AR" sz="2000" dirty="0">
                <a:solidFill>
                  <a:schemeClr val="bg1"/>
                </a:solidFill>
              </a:rPr>
              <a:t>Tecnologías facilitadoras y sistemas ciber-físicos (CPS)</a:t>
            </a:r>
          </a:p>
        </p:txBody>
      </p:sp>
      <p:sp>
        <p:nvSpPr>
          <p:cNvPr id="7" name="CuadroTexto 6">
            <a:extLst>
              <a:ext uri="{FF2B5EF4-FFF2-40B4-BE49-F238E27FC236}">
                <a16:creationId xmlns:a16="http://schemas.microsoft.com/office/drawing/2014/main" id="{EDEE868E-C00F-4987-921D-B96512E62B67}"/>
              </a:ext>
            </a:extLst>
          </p:cNvPr>
          <p:cNvSpPr txBox="1"/>
          <p:nvPr/>
        </p:nvSpPr>
        <p:spPr>
          <a:xfrm>
            <a:off x="7047638" y="5300435"/>
            <a:ext cx="3262432" cy="400110"/>
          </a:xfrm>
          <a:prstGeom prst="rect">
            <a:avLst/>
          </a:prstGeom>
          <a:noFill/>
        </p:spPr>
        <p:txBody>
          <a:bodyPr wrap="none" rtlCol="0">
            <a:spAutoFit/>
          </a:bodyPr>
          <a:lstStyle/>
          <a:p>
            <a:r>
              <a:rPr lang="es-AR" sz="2000" dirty="0">
                <a:solidFill>
                  <a:schemeClr val="bg1"/>
                </a:solidFill>
              </a:rPr>
              <a:t>MG. ING. FEDERICO D’ALÍA</a:t>
            </a:r>
          </a:p>
        </p:txBody>
      </p:sp>
      <p:cxnSp>
        <p:nvCxnSpPr>
          <p:cNvPr id="8" name="Conector recto 7">
            <a:extLst>
              <a:ext uri="{FF2B5EF4-FFF2-40B4-BE49-F238E27FC236}">
                <a16:creationId xmlns:a16="http://schemas.microsoft.com/office/drawing/2014/main" id="{6938B10C-DA93-46C2-8C75-3E935628549D}"/>
              </a:ext>
            </a:extLst>
          </p:cNvPr>
          <p:cNvCxnSpPr>
            <a:cxnSpLocks/>
          </p:cNvCxnSpPr>
          <p:nvPr/>
        </p:nvCxnSpPr>
        <p:spPr>
          <a:xfrm>
            <a:off x="2417779" y="3429000"/>
            <a:ext cx="7892291" cy="0"/>
          </a:xfrm>
          <a:prstGeom prst="line">
            <a:avLst/>
          </a:prstGeom>
          <a:ln w="38100">
            <a:solidFill>
              <a:srgbClr val="00C8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152424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COMUNICACIONES Y SERVICIOS MÓVILES: LAS REDES 5G</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red móvil 5G que vendrá a sustituir a las actuales redes 4G y 3G, tiene previsto su despliegue comercial para el año 2020, aunque algunos fabricantes y operadoras de telefonía han  anunciado que iniciarán su comercialización gradual a partir de 2017 y, sobre todo, 2018 (el operador estadounidense Verizon es uno de los operadores que ha anunciado tener previsto el inicio de su despliegue en 2017).</a:t>
            </a:r>
          </a:p>
        </p:txBody>
      </p:sp>
      <p:pic>
        <p:nvPicPr>
          <p:cNvPr id="2" name="Imagen 1">
            <a:extLst>
              <a:ext uri="{FF2B5EF4-FFF2-40B4-BE49-F238E27FC236}">
                <a16:creationId xmlns:a16="http://schemas.microsoft.com/office/drawing/2014/main" id="{50A73B1A-8453-43B1-A45A-765DA0745949}"/>
              </a:ext>
            </a:extLst>
          </p:cNvPr>
          <p:cNvPicPr>
            <a:picLocks noChangeAspect="1"/>
          </p:cNvPicPr>
          <p:nvPr/>
        </p:nvPicPr>
        <p:blipFill rotWithShape="1">
          <a:blip r:embed="rId3"/>
          <a:srcRect l="16015" r="17481"/>
          <a:stretch/>
        </p:blipFill>
        <p:spPr>
          <a:xfrm>
            <a:off x="8388769" y="1847088"/>
            <a:ext cx="3710415" cy="3721312"/>
          </a:xfrm>
          <a:prstGeom prst="rect">
            <a:avLst/>
          </a:prstGeom>
        </p:spPr>
      </p:pic>
    </p:spTree>
    <p:extLst>
      <p:ext uri="{BB962C8B-B14F-4D97-AF65-F5344CB8AC3E}">
        <p14:creationId xmlns:p14="http://schemas.microsoft.com/office/powerpoint/2010/main" val="2824502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6DECC3E-6361-463C-9842-049914D20C7B}"/>
              </a:ext>
            </a:extLst>
          </p:cNvPr>
          <p:cNvPicPr>
            <a:picLocks noChangeAspect="1"/>
          </p:cNvPicPr>
          <p:nvPr/>
        </p:nvPicPr>
        <p:blipFill rotWithShape="1">
          <a:blip r:embed="rId2"/>
          <a:srcRect t="22811" r="9090"/>
          <a:stretch/>
        </p:blipFill>
        <p:spPr>
          <a:xfrm>
            <a:off x="0" y="10"/>
            <a:ext cx="12191695" cy="6857990"/>
          </a:xfrm>
          <a:prstGeom prst="rect">
            <a:avLst/>
          </a:prstGeom>
        </p:spPr>
      </p:pic>
      <p:pic>
        <p:nvPicPr>
          <p:cNvPr id="5" name="Imagen 4">
            <a:extLst>
              <a:ext uri="{FF2B5EF4-FFF2-40B4-BE49-F238E27FC236}">
                <a16:creationId xmlns:a16="http://schemas.microsoft.com/office/drawing/2014/main" id="{089B5D25-35E7-4666-91AF-F4DD9183BF01}"/>
              </a:ext>
            </a:extLst>
          </p:cNvPr>
          <p:cNvPicPr>
            <a:picLocks noChangeAspect="1"/>
          </p:cNvPicPr>
          <p:nvPr/>
        </p:nvPicPr>
        <p:blipFill rotWithShape="1">
          <a:blip r:embed="rId3"/>
          <a:srcRect t="794" r="474"/>
          <a:stretch/>
        </p:blipFill>
        <p:spPr>
          <a:xfrm>
            <a:off x="454513" y="771525"/>
            <a:ext cx="8822837" cy="5696596"/>
          </a:xfrm>
          <a:prstGeom prst="rect">
            <a:avLst/>
          </a:prstGeom>
        </p:spPr>
      </p:pic>
    </p:spTree>
    <p:extLst>
      <p:ext uri="{BB962C8B-B14F-4D97-AF65-F5344CB8AC3E}">
        <p14:creationId xmlns:p14="http://schemas.microsoft.com/office/powerpoint/2010/main" val="12487541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COMUNICACIONES Y SERVICIOS MÓVILES: geolocalización</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geolocalización aprovecha el valor de la ubicación  geográfica (coordenadas) como herramienta clave para  obtener información que pueda ser de vital importancia para las  compañías. La tecnología de geolocalización se basa en los sistemas de información geográfica (GIS) para analizar, gestionar y visualizar conocimiento geográfico.</a:t>
            </a:r>
          </a:p>
        </p:txBody>
      </p:sp>
      <p:pic>
        <p:nvPicPr>
          <p:cNvPr id="2" name="Imagen 1">
            <a:extLst>
              <a:ext uri="{FF2B5EF4-FFF2-40B4-BE49-F238E27FC236}">
                <a16:creationId xmlns:a16="http://schemas.microsoft.com/office/drawing/2014/main" id="{90761595-EC6A-4417-8B2B-A02B162EA484}"/>
              </a:ext>
            </a:extLst>
          </p:cNvPr>
          <p:cNvPicPr>
            <a:picLocks noChangeAspect="1"/>
          </p:cNvPicPr>
          <p:nvPr/>
        </p:nvPicPr>
        <p:blipFill rotWithShape="1">
          <a:blip r:embed="rId3"/>
          <a:srcRect l="17128" r="21915"/>
          <a:stretch/>
        </p:blipFill>
        <p:spPr>
          <a:xfrm>
            <a:off x="8422533" y="1847088"/>
            <a:ext cx="3642888" cy="3305937"/>
          </a:xfrm>
          <a:prstGeom prst="rect">
            <a:avLst/>
          </a:prstGeom>
        </p:spPr>
      </p:pic>
    </p:spTree>
    <p:extLst>
      <p:ext uri="{BB962C8B-B14F-4D97-AF65-F5344CB8AC3E}">
        <p14:creationId xmlns:p14="http://schemas.microsoft.com/office/powerpoint/2010/main" val="8196514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Sistemas ciber-físicos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Un sistema ciber-físico (CPS) es todo  aquel dispositivo que integra capacidades de computación, almacenamiento y comunicación para controlar e interactuar con un proceso físico. Los sistemas ciber-físicos están, normalmente, conectados entre sí y a su vez conectados con el mundo virtual y las redes digitales globales. Los CPS se centran principalmente en la comunicación, informática y control, y por lo general trabajan en bucle.</a:t>
            </a:r>
          </a:p>
          <a:p>
            <a:pPr algn="just">
              <a:buClr>
                <a:srgbClr val="18D9FD"/>
              </a:buClr>
            </a:pPr>
            <a:endParaRPr lang="es-AR" dirty="0">
              <a:solidFill>
                <a:srgbClr val="FFFFFE"/>
              </a:solidFill>
            </a:endParaRPr>
          </a:p>
        </p:txBody>
      </p:sp>
      <p:pic>
        <p:nvPicPr>
          <p:cNvPr id="2" name="Imagen 1">
            <a:extLst>
              <a:ext uri="{FF2B5EF4-FFF2-40B4-BE49-F238E27FC236}">
                <a16:creationId xmlns:a16="http://schemas.microsoft.com/office/drawing/2014/main" id="{1D4AD831-9034-4027-B86F-17DE26521A5A}"/>
              </a:ext>
            </a:extLst>
          </p:cNvPr>
          <p:cNvPicPr>
            <a:picLocks noChangeAspect="1"/>
          </p:cNvPicPr>
          <p:nvPr/>
        </p:nvPicPr>
        <p:blipFill rotWithShape="1">
          <a:blip r:embed="rId3"/>
          <a:srcRect t="3910" b="15935"/>
          <a:stretch/>
        </p:blipFill>
        <p:spPr>
          <a:xfrm>
            <a:off x="8395329" y="3063738"/>
            <a:ext cx="2948946" cy="3145825"/>
          </a:xfrm>
          <a:prstGeom prst="rect">
            <a:avLst/>
          </a:prstGeom>
        </p:spPr>
      </p:pic>
      <p:pic>
        <p:nvPicPr>
          <p:cNvPr id="3" name="Imagen 2">
            <a:extLst>
              <a:ext uri="{FF2B5EF4-FFF2-40B4-BE49-F238E27FC236}">
                <a16:creationId xmlns:a16="http://schemas.microsoft.com/office/drawing/2014/main" id="{C407FFE4-A2CE-41D2-A01C-7398A917C7D9}"/>
              </a:ext>
            </a:extLst>
          </p:cNvPr>
          <p:cNvPicPr>
            <a:picLocks noChangeAspect="1"/>
          </p:cNvPicPr>
          <p:nvPr/>
        </p:nvPicPr>
        <p:blipFill>
          <a:blip r:embed="rId4"/>
          <a:stretch>
            <a:fillRect/>
          </a:stretch>
        </p:blipFill>
        <p:spPr>
          <a:xfrm>
            <a:off x="8395329" y="636752"/>
            <a:ext cx="3669096" cy="2277897"/>
          </a:xfrm>
          <a:prstGeom prst="rect">
            <a:avLst/>
          </a:prstGeom>
        </p:spPr>
      </p:pic>
    </p:spTree>
    <p:extLst>
      <p:ext uri="{BB962C8B-B14F-4D97-AF65-F5344CB8AC3E}">
        <p14:creationId xmlns:p14="http://schemas.microsoft.com/office/powerpoint/2010/main" val="3860353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6DECC3E-6361-463C-9842-049914D20C7B}"/>
              </a:ext>
            </a:extLst>
          </p:cNvPr>
          <p:cNvPicPr>
            <a:picLocks noChangeAspect="1"/>
          </p:cNvPicPr>
          <p:nvPr/>
        </p:nvPicPr>
        <p:blipFill rotWithShape="1">
          <a:blip r:embed="rId2"/>
          <a:srcRect t="22811" r="9090"/>
          <a:stretch/>
        </p:blipFill>
        <p:spPr>
          <a:xfrm>
            <a:off x="0" y="10"/>
            <a:ext cx="12191695" cy="6857990"/>
          </a:xfrm>
          <a:prstGeom prst="rect">
            <a:avLst/>
          </a:prstGeom>
        </p:spPr>
      </p:pic>
      <p:grpSp>
        <p:nvGrpSpPr>
          <p:cNvPr id="3" name="Grupo 2">
            <a:extLst>
              <a:ext uri="{FF2B5EF4-FFF2-40B4-BE49-F238E27FC236}">
                <a16:creationId xmlns:a16="http://schemas.microsoft.com/office/drawing/2014/main" id="{1D5F811F-AD8A-4030-B106-BD87A7AB8D84}"/>
              </a:ext>
            </a:extLst>
          </p:cNvPr>
          <p:cNvGrpSpPr/>
          <p:nvPr/>
        </p:nvGrpSpPr>
        <p:grpSpPr>
          <a:xfrm>
            <a:off x="454513" y="771524"/>
            <a:ext cx="9724030" cy="5238751"/>
            <a:chOff x="454513" y="771524"/>
            <a:chExt cx="9724030" cy="4886325"/>
          </a:xfrm>
        </p:grpSpPr>
        <p:pic>
          <p:nvPicPr>
            <p:cNvPr id="2" name="Imagen 1">
              <a:extLst>
                <a:ext uri="{FF2B5EF4-FFF2-40B4-BE49-F238E27FC236}">
                  <a16:creationId xmlns:a16="http://schemas.microsoft.com/office/drawing/2014/main" id="{A7D35A35-8A2F-45B8-983F-7BAEAE0EA93B}"/>
                </a:ext>
              </a:extLst>
            </p:cNvPr>
            <p:cNvPicPr>
              <a:picLocks noChangeAspect="1"/>
            </p:cNvPicPr>
            <p:nvPr/>
          </p:nvPicPr>
          <p:blipFill>
            <a:blip r:embed="rId3"/>
            <a:stretch>
              <a:fillRect/>
            </a:stretch>
          </p:blipFill>
          <p:spPr>
            <a:xfrm>
              <a:off x="454513" y="771524"/>
              <a:ext cx="9724030" cy="4886325"/>
            </a:xfrm>
            <a:prstGeom prst="rect">
              <a:avLst/>
            </a:prstGeom>
          </p:spPr>
        </p:pic>
        <p:pic>
          <p:nvPicPr>
            <p:cNvPr id="6" name="Imagen 5">
              <a:extLst>
                <a:ext uri="{FF2B5EF4-FFF2-40B4-BE49-F238E27FC236}">
                  <a16:creationId xmlns:a16="http://schemas.microsoft.com/office/drawing/2014/main" id="{B879DEB1-A06B-4D57-8C1A-867859297845}"/>
                </a:ext>
              </a:extLst>
            </p:cNvPr>
            <p:cNvPicPr>
              <a:picLocks noChangeAspect="1"/>
            </p:cNvPicPr>
            <p:nvPr/>
          </p:nvPicPr>
          <p:blipFill rotWithShape="1">
            <a:blip r:embed="rId3"/>
            <a:srcRect l="50375" t="89279" r="23863"/>
            <a:stretch/>
          </p:blipFill>
          <p:spPr>
            <a:xfrm>
              <a:off x="7277099" y="5133975"/>
              <a:ext cx="2505075" cy="523874"/>
            </a:xfrm>
            <a:prstGeom prst="rect">
              <a:avLst/>
            </a:prstGeom>
          </p:spPr>
        </p:pic>
      </p:grpSp>
    </p:spTree>
    <p:extLst>
      <p:ext uri="{BB962C8B-B14F-4D97-AF65-F5344CB8AC3E}">
        <p14:creationId xmlns:p14="http://schemas.microsoft.com/office/powerpoint/2010/main" val="171215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droNES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10000"/>
          </a:bodyPr>
          <a:lstStyle/>
          <a:p>
            <a:pPr algn="just">
              <a:buClr>
                <a:srgbClr val="18D9FD"/>
              </a:buClr>
            </a:pPr>
            <a:r>
              <a:rPr lang="es-AR" sz="1600" dirty="0">
                <a:solidFill>
                  <a:srgbClr val="FFFFFE"/>
                </a:solidFill>
              </a:rPr>
              <a:t>Un dron (término aceptado por la RAE, Real Academia Española) se define como «Aeronave no tripulada».</a:t>
            </a:r>
          </a:p>
          <a:p>
            <a:pPr algn="just">
              <a:buClr>
                <a:srgbClr val="18D9FD"/>
              </a:buClr>
            </a:pPr>
            <a:r>
              <a:rPr lang="es-AR" sz="1600" dirty="0">
                <a:solidFill>
                  <a:srgbClr val="FFFFFE"/>
                </a:solidFill>
              </a:rPr>
              <a:t>RPA (</a:t>
            </a:r>
            <a:r>
              <a:rPr lang="es-AR" sz="1600" dirty="0" err="1">
                <a:solidFill>
                  <a:srgbClr val="FFFFFE"/>
                </a:solidFill>
              </a:rPr>
              <a:t>Remotely</a:t>
            </a:r>
            <a:r>
              <a:rPr lang="es-AR" sz="1600" dirty="0">
                <a:solidFill>
                  <a:srgbClr val="FFFFFE"/>
                </a:solidFill>
              </a:rPr>
              <a:t> </a:t>
            </a:r>
            <a:r>
              <a:rPr lang="es-AR" sz="1600" dirty="0" err="1">
                <a:solidFill>
                  <a:srgbClr val="FFFFFE"/>
                </a:solidFill>
              </a:rPr>
              <a:t>Piloted</a:t>
            </a:r>
            <a:r>
              <a:rPr lang="es-AR" sz="1600" dirty="0">
                <a:solidFill>
                  <a:srgbClr val="FFFFFE"/>
                </a:solidFill>
              </a:rPr>
              <a:t> </a:t>
            </a:r>
            <a:r>
              <a:rPr lang="es-AR" sz="1600" dirty="0" err="1">
                <a:solidFill>
                  <a:srgbClr val="FFFFFE"/>
                </a:solidFill>
              </a:rPr>
              <a:t>Aircraft</a:t>
            </a:r>
            <a:r>
              <a:rPr lang="es-AR" sz="1600" dirty="0">
                <a:solidFill>
                  <a:srgbClr val="FFFFFE"/>
                </a:solidFill>
              </a:rPr>
              <a:t>).  Aeronave dirigida (pilotada) por control remoto.</a:t>
            </a:r>
          </a:p>
          <a:p>
            <a:pPr algn="just">
              <a:buClr>
                <a:srgbClr val="18D9FD"/>
              </a:buClr>
            </a:pPr>
            <a:r>
              <a:rPr lang="es-AR" sz="1600" dirty="0">
                <a:solidFill>
                  <a:srgbClr val="FFFFFE"/>
                </a:solidFill>
              </a:rPr>
              <a:t>RPAS (</a:t>
            </a:r>
            <a:r>
              <a:rPr lang="es-AR" sz="1600" dirty="0" err="1">
                <a:solidFill>
                  <a:srgbClr val="FFFFFE"/>
                </a:solidFill>
              </a:rPr>
              <a:t>Remotely</a:t>
            </a:r>
            <a:r>
              <a:rPr lang="es-AR" sz="1600" dirty="0">
                <a:solidFill>
                  <a:srgbClr val="FFFFFE"/>
                </a:solidFill>
              </a:rPr>
              <a:t> </a:t>
            </a:r>
            <a:r>
              <a:rPr lang="es-AR" sz="1600" dirty="0" err="1">
                <a:solidFill>
                  <a:srgbClr val="FFFFFE"/>
                </a:solidFill>
              </a:rPr>
              <a:t>Piloted</a:t>
            </a:r>
            <a:r>
              <a:rPr lang="es-AR" sz="1600" dirty="0">
                <a:solidFill>
                  <a:srgbClr val="FFFFFE"/>
                </a:solidFill>
              </a:rPr>
              <a:t> </a:t>
            </a:r>
            <a:r>
              <a:rPr lang="es-AR" sz="1600" dirty="0" err="1">
                <a:solidFill>
                  <a:srgbClr val="FFFFFE"/>
                </a:solidFill>
              </a:rPr>
              <a:t>Aircraft</a:t>
            </a:r>
            <a:r>
              <a:rPr lang="es-AR" sz="1600" dirty="0">
                <a:solidFill>
                  <a:srgbClr val="FFFFFE"/>
                </a:solidFill>
              </a:rPr>
              <a:t> </a:t>
            </a:r>
            <a:r>
              <a:rPr lang="es-AR" sz="1600" dirty="0" err="1">
                <a:solidFill>
                  <a:srgbClr val="FFFFFE"/>
                </a:solidFill>
              </a:rPr>
              <a:t>System</a:t>
            </a:r>
            <a:r>
              <a:rPr lang="es-AR" sz="1600" dirty="0">
                <a:solidFill>
                  <a:srgbClr val="FFFFFE"/>
                </a:solidFill>
              </a:rPr>
              <a:t>). Aeronave no tripulada y su sistema de control (controladora más estación de control).</a:t>
            </a:r>
          </a:p>
          <a:p>
            <a:pPr algn="just">
              <a:buClr>
                <a:srgbClr val="18D9FD"/>
              </a:buClr>
            </a:pPr>
            <a:r>
              <a:rPr lang="es-AR" sz="1600" dirty="0">
                <a:solidFill>
                  <a:srgbClr val="FFFFFE"/>
                </a:solidFill>
              </a:rPr>
              <a:t>UA (</a:t>
            </a:r>
            <a:r>
              <a:rPr lang="es-AR" sz="1600" dirty="0" err="1">
                <a:solidFill>
                  <a:srgbClr val="FFFFFE"/>
                </a:solidFill>
              </a:rPr>
              <a:t>Unmanned</a:t>
            </a:r>
            <a:r>
              <a:rPr lang="es-AR" sz="1600" dirty="0">
                <a:solidFill>
                  <a:srgbClr val="FFFFFE"/>
                </a:solidFill>
              </a:rPr>
              <a:t> </a:t>
            </a:r>
            <a:r>
              <a:rPr lang="es-AR" sz="1600" dirty="0" err="1">
                <a:solidFill>
                  <a:srgbClr val="FFFFFE"/>
                </a:solidFill>
              </a:rPr>
              <a:t>Aircraft</a:t>
            </a:r>
            <a:r>
              <a:rPr lang="es-AR" sz="1600" dirty="0">
                <a:solidFill>
                  <a:srgbClr val="FFFFFE"/>
                </a:solidFill>
              </a:rPr>
              <a:t>).  Aeronave no tripulada.</a:t>
            </a:r>
          </a:p>
          <a:p>
            <a:pPr algn="just">
              <a:buClr>
                <a:srgbClr val="18D9FD"/>
              </a:buClr>
            </a:pPr>
            <a:r>
              <a:rPr lang="es-AR" sz="1600" dirty="0">
                <a:solidFill>
                  <a:srgbClr val="FFFFFE"/>
                </a:solidFill>
              </a:rPr>
              <a:t>UAV (</a:t>
            </a:r>
            <a:r>
              <a:rPr lang="es-AR" sz="1600" dirty="0" err="1">
                <a:solidFill>
                  <a:srgbClr val="FFFFFE"/>
                </a:solidFill>
              </a:rPr>
              <a:t>Unmanned</a:t>
            </a:r>
            <a:r>
              <a:rPr lang="es-AR" sz="1600" dirty="0">
                <a:solidFill>
                  <a:srgbClr val="FFFFFE"/>
                </a:solidFill>
              </a:rPr>
              <a:t> </a:t>
            </a:r>
            <a:r>
              <a:rPr lang="es-AR" sz="1600" dirty="0" err="1">
                <a:solidFill>
                  <a:srgbClr val="FFFFFE"/>
                </a:solidFill>
              </a:rPr>
              <a:t>Aerial</a:t>
            </a:r>
            <a:r>
              <a:rPr lang="es-AR" sz="1600" dirty="0">
                <a:solidFill>
                  <a:srgbClr val="FFFFFE"/>
                </a:solidFill>
              </a:rPr>
              <a:t> </a:t>
            </a:r>
            <a:r>
              <a:rPr lang="es-AR" sz="1600" dirty="0" err="1">
                <a:solidFill>
                  <a:srgbClr val="FFFFFE"/>
                </a:solidFill>
              </a:rPr>
              <a:t>Vehicles</a:t>
            </a:r>
            <a:r>
              <a:rPr lang="es-AR" sz="1600" dirty="0">
                <a:solidFill>
                  <a:srgbClr val="FFFFFE"/>
                </a:solidFill>
              </a:rPr>
              <a:t>). Es una aeronave en la que el piloto no está  físicamente  a  bordo.  Se  refiere  a  la  plataforma  de  vuelo.  Estos aparatos, a  diferencia de los RPA, son aparatos no controlados remotamente por una  persona; es decir, son capaces de despegar, navegar y aterrizar, en forma automática con base en los parámetros que hayan sido previamente establecidos.</a:t>
            </a:r>
          </a:p>
          <a:p>
            <a:pPr algn="just">
              <a:buClr>
                <a:srgbClr val="18D9FD"/>
              </a:buClr>
            </a:pPr>
            <a:r>
              <a:rPr lang="es-AR" sz="1600" dirty="0">
                <a:solidFill>
                  <a:srgbClr val="FFFFFE"/>
                </a:solidFill>
              </a:rPr>
              <a:t>UAS (</a:t>
            </a:r>
            <a:r>
              <a:rPr lang="es-AR" sz="1600" dirty="0" err="1">
                <a:solidFill>
                  <a:srgbClr val="FFFFFE"/>
                </a:solidFill>
              </a:rPr>
              <a:t>Unmanned</a:t>
            </a:r>
            <a:r>
              <a:rPr lang="es-AR" sz="1600" dirty="0">
                <a:solidFill>
                  <a:srgbClr val="FFFFFE"/>
                </a:solidFill>
              </a:rPr>
              <a:t> </a:t>
            </a:r>
            <a:r>
              <a:rPr lang="es-AR" sz="1600" dirty="0" err="1">
                <a:solidFill>
                  <a:srgbClr val="FFFFFE"/>
                </a:solidFill>
              </a:rPr>
              <a:t>Aerial</a:t>
            </a:r>
            <a:r>
              <a:rPr lang="es-AR" sz="1600" dirty="0">
                <a:solidFill>
                  <a:srgbClr val="FFFFFE"/>
                </a:solidFill>
              </a:rPr>
              <a:t> </a:t>
            </a:r>
            <a:r>
              <a:rPr lang="es-AR" sz="1600" dirty="0" err="1">
                <a:solidFill>
                  <a:srgbClr val="FFFFFE"/>
                </a:solidFill>
              </a:rPr>
              <a:t>System</a:t>
            </a:r>
            <a:r>
              <a:rPr lang="es-AR" sz="1600" dirty="0">
                <a:solidFill>
                  <a:srgbClr val="FFFFFE"/>
                </a:solidFill>
              </a:rPr>
              <a:t>). Sistema aéreo no tripulado. Comprende la plataforma –vehículo aéreo–, el enlace de comunicaciones y la estación de tierra.</a:t>
            </a:r>
          </a:p>
        </p:txBody>
      </p:sp>
      <p:pic>
        <p:nvPicPr>
          <p:cNvPr id="7" name="Imagen 6" descr="Resultado de imagen para drones">
            <a:extLst>
              <a:ext uri="{FF2B5EF4-FFF2-40B4-BE49-F238E27FC236}">
                <a16:creationId xmlns:a16="http://schemas.microsoft.com/office/drawing/2014/main" id="{42DF08E2-EBF3-4A0C-B4D0-4B2F17A5FD8E}"/>
              </a:ext>
            </a:extLst>
          </p:cNvPr>
          <p:cNvPicPr/>
          <p:nvPr/>
        </p:nvPicPr>
        <p:blipFill rotWithShape="1">
          <a:blip r:embed="rId3">
            <a:extLst>
              <a:ext uri="{28A0092B-C50C-407E-A947-70E740481C1C}">
                <a14:useLocalDpi xmlns:a14="http://schemas.microsoft.com/office/drawing/2010/main" val="0"/>
              </a:ext>
            </a:extLst>
          </a:blip>
          <a:srcRect l="24392" t="5213" r="7648" b="21249"/>
          <a:stretch/>
        </p:blipFill>
        <p:spPr bwMode="auto">
          <a:xfrm>
            <a:off x="8377228" y="648437"/>
            <a:ext cx="3733497" cy="2195430"/>
          </a:xfrm>
          <a:prstGeom prst="rect">
            <a:avLst/>
          </a:prstGeom>
          <a:noFill/>
          <a:ln>
            <a:noFill/>
          </a:ln>
        </p:spPr>
      </p:pic>
      <p:pic>
        <p:nvPicPr>
          <p:cNvPr id="11" name="Imagen 10">
            <a:extLst>
              <a:ext uri="{FF2B5EF4-FFF2-40B4-BE49-F238E27FC236}">
                <a16:creationId xmlns:a16="http://schemas.microsoft.com/office/drawing/2014/main" id="{2CFCECBA-1DDD-425A-BE0E-7DEE9FD4599F}"/>
              </a:ext>
            </a:extLst>
          </p:cNvPr>
          <p:cNvPicPr>
            <a:picLocks noChangeAspect="1"/>
          </p:cNvPicPr>
          <p:nvPr/>
        </p:nvPicPr>
        <p:blipFill rotWithShape="1">
          <a:blip r:embed="rId4"/>
          <a:srcRect l="7782" t="7082" r="6332" b="15653"/>
          <a:stretch/>
        </p:blipFill>
        <p:spPr>
          <a:xfrm>
            <a:off x="8361555" y="3743667"/>
            <a:ext cx="3749170" cy="2465896"/>
          </a:xfrm>
          <a:prstGeom prst="rect">
            <a:avLst/>
          </a:prstGeom>
        </p:spPr>
      </p:pic>
    </p:spTree>
    <p:extLst>
      <p:ext uri="{BB962C8B-B14F-4D97-AF65-F5344CB8AC3E}">
        <p14:creationId xmlns:p14="http://schemas.microsoft.com/office/powerpoint/2010/main" val="3703447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6DECC3E-6361-463C-9842-049914D20C7B}"/>
              </a:ext>
            </a:extLst>
          </p:cNvPr>
          <p:cNvPicPr>
            <a:picLocks noChangeAspect="1"/>
          </p:cNvPicPr>
          <p:nvPr/>
        </p:nvPicPr>
        <p:blipFill rotWithShape="1">
          <a:blip r:embed="rId2"/>
          <a:srcRect t="22811" r="9090"/>
          <a:stretch/>
        </p:blipFill>
        <p:spPr>
          <a:xfrm>
            <a:off x="0" y="10"/>
            <a:ext cx="12191695" cy="6857990"/>
          </a:xfrm>
          <a:prstGeom prst="rect">
            <a:avLst/>
          </a:prstGeom>
        </p:spPr>
      </p:pic>
      <p:pic>
        <p:nvPicPr>
          <p:cNvPr id="5" name="Imagen 4">
            <a:extLst>
              <a:ext uri="{FF2B5EF4-FFF2-40B4-BE49-F238E27FC236}">
                <a16:creationId xmlns:a16="http://schemas.microsoft.com/office/drawing/2014/main" id="{24CC248D-E85C-4B82-909D-1CA772FA1D89}"/>
              </a:ext>
            </a:extLst>
          </p:cNvPr>
          <p:cNvPicPr>
            <a:picLocks noChangeAspect="1"/>
          </p:cNvPicPr>
          <p:nvPr/>
        </p:nvPicPr>
        <p:blipFill>
          <a:blip r:embed="rId3"/>
          <a:stretch>
            <a:fillRect/>
          </a:stretch>
        </p:blipFill>
        <p:spPr>
          <a:xfrm>
            <a:off x="454514" y="774071"/>
            <a:ext cx="7829550" cy="5309858"/>
          </a:xfrm>
          <a:prstGeom prst="rect">
            <a:avLst/>
          </a:prstGeom>
        </p:spPr>
      </p:pic>
      <p:pic>
        <p:nvPicPr>
          <p:cNvPr id="7" name="Imagen 6">
            <a:extLst>
              <a:ext uri="{FF2B5EF4-FFF2-40B4-BE49-F238E27FC236}">
                <a16:creationId xmlns:a16="http://schemas.microsoft.com/office/drawing/2014/main" id="{3296410F-8898-4436-987C-C1CDF52B265A}"/>
              </a:ext>
            </a:extLst>
          </p:cNvPr>
          <p:cNvPicPr>
            <a:picLocks noChangeAspect="1"/>
          </p:cNvPicPr>
          <p:nvPr/>
        </p:nvPicPr>
        <p:blipFill>
          <a:blip r:embed="rId4"/>
          <a:stretch>
            <a:fillRect/>
          </a:stretch>
        </p:blipFill>
        <p:spPr>
          <a:xfrm>
            <a:off x="8371131" y="774071"/>
            <a:ext cx="3733497" cy="2492110"/>
          </a:xfrm>
          <a:prstGeom prst="rect">
            <a:avLst/>
          </a:prstGeom>
        </p:spPr>
      </p:pic>
      <p:pic>
        <p:nvPicPr>
          <p:cNvPr id="9" name="Imagen 8">
            <a:extLst>
              <a:ext uri="{FF2B5EF4-FFF2-40B4-BE49-F238E27FC236}">
                <a16:creationId xmlns:a16="http://schemas.microsoft.com/office/drawing/2014/main" id="{29BD9D91-FC51-4764-8ADD-5C886389B042}"/>
              </a:ext>
            </a:extLst>
          </p:cNvPr>
          <p:cNvPicPr>
            <a:picLocks noChangeAspect="1"/>
          </p:cNvPicPr>
          <p:nvPr/>
        </p:nvPicPr>
        <p:blipFill>
          <a:blip r:embed="rId5"/>
          <a:stretch>
            <a:fillRect/>
          </a:stretch>
        </p:blipFill>
        <p:spPr>
          <a:xfrm>
            <a:off x="8371131" y="3983583"/>
            <a:ext cx="3733497" cy="2100346"/>
          </a:xfrm>
          <a:prstGeom prst="rect">
            <a:avLst/>
          </a:prstGeom>
        </p:spPr>
      </p:pic>
    </p:spTree>
    <p:extLst>
      <p:ext uri="{BB962C8B-B14F-4D97-AF65-F5344CB8AC3E}">
        <p14:creationId xmlns:p14="http://schemas.microsoft.com/office/powerpoint/2010/main" val="8060709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Tecnologías Wearables (ponibles)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lnSpcReduction="10000"/>
          </a:bodyPr>
          <a:lstStyle/>
          <a:p>
            <a:pPr algn="just">
              <a:buClr>
                <a:srgbClr val="18D9FD"/>
              </a:buClr>
            </a:pPr>
            <a:r>
              <a:rPr lang="es-AR" dirty="0">
                <a:solidFill>
                  <a:srgbClr val="FFFFFE"/>
                </a:solidFill>
              </a:rPr>
              <a:t>Tecnologías Wearables (ponibles) son tecnologías  inteligentes  que  se llevan puestas en forma de prenda o complemento en la ropa de vestir. Las tecnologías wearables llevan  dispositivos  móviles asociados (Wearable </a:t>
            </a:r>
            <a:r>
              <a:rPr lang="es-AR" dirty="0" err="1">
                <a:solidFill>
                  <a:srgbClr val="FFFFFE"/>
                </a:solidFill>
              </a:rPr>
              <a:t>Devices</a:t>
            </a:r>
            <a:r>
              <a:rPr lang="es-AR" dirty="0">
                <a:solidFill>
                  <a:srgbClr val="FFFFFE"/>
                </a:solidFill>
              </a:rPr>
              <a:t>) desde gafas  inteligentes hasta  relojes  inteligentes, chaquetas inteligentes, pasando por pulseras o anillos inteligentes.</a:t>
            </a:r>
          </a:p>
          <a:p>
            <a:pPr algn="just">
              <a:buClr>
                <a:srgbClr val="18D9FD"/>
              </a:buClr>
            </a:pPr>
            <a:r>
              <a:rPr lang="es-AR" dirty="0">
                <a:solidFill>
                  <a:srgbClr val="FFFFFE"/>
                </a:solidFill>
              </a:rPr>
              <a:t>Existe un gran número de dispositivos de propósito general y específicos, y su número seguirá creciendo a medida de su penetración en el mercado: relojes, gafas, lentillas, auriculares, cascos, cinturones, zapatos, guantes, pulseras, anillos, ropa electrónica, etcétera.</a:t>
            </a:r>
          </a:p>
        </p:txBody>
      </p:sp>
      <p:pic>
        <p:nvPicPr>
          <p:cNvPr id="3" name="Imagen 2">
            <a:extLst>
              <a:ext uri="{FF2B5EF4-FFF2-40B4-BE49-F238E27FC236}">
                <a16:creationId xmlns:a16="http://schemas.microsoft.com/office/drawing/2014/main" id="{E808532B-57FE-46E9-A0C3-FFC5EDB482DF}"/>
              </a:ext>
            </a:extLst>
          </p:cNvPr>
          <p:cNvPicPr>
            <a:picLocks noChangeAspect="1"/>
          </p:cNvPicPr>
          <p:nvPr/>
        </p:nvPicPr>
        <p:blipFill rotWithShape="1">
          <a:blip r:embed="rId3"/>
          <a:srcRect l="6853" r="10311"/>
          <a:stretch/>
        </p:blipFill>
        <p:spPr>
          <a:xfrm>
            <a:off x="8424686" y="636753"/>
            <a:ext cx="3638581" cy="2708720"/>
          </a:xfrm>
          <a:prstGeom prst="rect">
            <a:avLst/>
          </a:prstGeom>
        </p:spPr>
      </p:pic>
      <p:pic>
        <p:nvPicPr>
          <p:cNvPr id="8" name="Imagen 7">
            <a:extLst>
              <a:ext uri="{FF2B5EF4-FFF2-40B4-BE49-F238E27FC236}">
                <a16:creationId xmlns:a16="http://schemas.microsoft.com/office/drawing/2014/main" id="{EA7C4DFF-E176-4A93-A3A2-128957DD8C23}"/>
              </a:ext>
            </a:extLst>
          </p:cNvPr>
          <p:cNvPicPr>
            <a:picLocks noChangeAspect="1"/>
          </p:cNvPicPr>
          <p:nvPr/>
        </p:nvPicPr>
        <p:blipFill rotWithShape="1">
          <a:blip r:embed="rId4"/>
          <a:srcRect l="12821" r="12609"/>
          <a:stretch/>
        </p:blipFill>
        <p:spPr>
          <a:xfrm>
            <a:off x="8424685" y="3874115"/>
            <a:ext cx="3638581" cy="2335447"/>
          </a:xfrm>
          <a:prstGeom prst="rect">
            <a:avLst/>
          </a:prstGeom>
        </p:spPr>
      </p:pic>
    </p:spTree>
    <p:extLst>
      <p:ext uri="{BB962C8B-B14F-4D97-AF65-F5344CB8AC3E}">
        <p14:creationId xmlns:p14="http://schemas.microsoft.com/office/powerpoint/2010/main" val="1324014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0"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GAMIFICACIÓN</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gamificación o ludificación es la aplicación de dinámicas y mecánicas de juegos a ambientes no lúdicos con el fin de  lograr  un  determinado objetivo.</a:t>
            </a:r>
          </a:p>
          <a:p>
            <a:pPr algn="just">
              <a:buClr>
                <a:srgbClr val="18D9FD"/>
              </a:buClr>
            </a:pPr>
            <a:r>
              <a:rPr lang="es-AR" dirty="0">
                <a:solidFill>
                  <a:srgbClr val="FFFFFE"/>
                </a:solidFill>
              </a:rPr>
              <a:t>La gamificación supone llevar la teoría y el diseño de los  juegos a las aplicaciones para hacerlas más atractivas y adictivas. La teoría de juegos es  un  área  de las  matemáticas  que estudia diferentes modelos en el comportamiento estratégico de jugadores.</a:t>
            </a:r>
          </a:p>
        </p:txBody>
      </p:sp>
      <p:pic>
        <p:nvPicPr>
          <p:cNvPr id="2" name="Imagen 1">
            <a:extLst>
              <a:ext uri="{FF2B5EF4-FFF2-40B4-BE49-F238E27FC236}">
                <a16:creationId xmlns:a16="http://schemas.microsoft.com/office/drawing/2014/main" id="{2DE28C50-6B9F-4C14-922A-2AE88BEFC2D2}"/>
              </a:ext>
            </a:extLst>
          </p:cNvPr>
          <p:cNvPicPr>
            <a:picLocks noChangeAspect="1"/>
          </p:cNvPicPr>
          <p:nvPr/>
        </p:nvPicPr>
        <p:blipFill>
          <a:blip r:embed="rId3"/>
          <a:stretch>
            <a:fillRect/>
          </a:stretch>
        </p:blipFill>
        <p:spPr>
          <a:xfrm>
            <a:off x="8463249" y="1847087"/>
            <a:ext cx="3561454" cy="4374159"/>
          </a:xfrm>
          <a:prstGeom prst="rect">
            <a:avLst/>
          </a:prstGeom>
        </p:spPr>
      </p:pic>
    </p:spTree>
    <p:extLst>
      <p:ext uri="{BB962C8B-B14F-4D97-AF65-F5344CB8AC3E}">
        <p14:creationId xmlns:p14="http://schemas.microsoft.com/office/powerpoint/2010/main" val="36320226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6DECC3E-6361-463C-9842-049914D20C7B}"/>
              </a:ext>
            </a:extLst>
          </p:cNvPr>
          <p:cNvPicPr>
            <a:picLocks noChangeAspect="1"/>
          </p:cNvPicPr>
          <p:nvPr/>
        </p:nvPicPr>
        <p:blipFill rotWithShape="1">
          <a:blip r:embed="rId2"/>
          <a:srcRect t="22811" r="9090"/>
          <a:stretch/>
        </p:blipFill>
        <p:spPr>
          <a:xfrm>
            <a:off x="0" y="10"/>
            <a:ext cx="12191695" cy="6857990"/>
          </a:xfrm>
          <a:prstGeom prst="rect">
            <a:avLst/>
          </a:prstGeom>
        </p:spPr>
      </p:pic>
      <p:pic>
        <p:nvPicPr>
          <p:cNvPr id="6" name="Imagen 5">
            <a:extLst>
              <a:ext uri="{FF2B5EF4-FFF2-40B4-BE49-F238E27FC236}">
                <a16:creationId xmlns:a16="http://schemas.microsoft.com/office/drawing/2014/main" id="{34E8A669-24D4-4364-BEEB-3ED20D9B9874}"/>
              </a:ext>
            </a:extLst>
          </p:cNvPr>
          <p:cNvPicPr>
            <a:picLocks noChangeAspect="1"/>
          </p:cNvPicPr>
          <p:nvPr/>
        </p:nvPicPr>
        <p:blipFill>
          <a:blip r:embed="rId3"/>
          <a:stretch>
            <a:fillRect/>
          </a:stretch>
        </p:blipFill>
        <p:spPr>
          <a:xfrm>
            <a:off x="454513" y="774071"/>
            <a:ext cx="9444275" cy="5312404"/>
          </a:xfrm>
          <a:prstGeom prst="rect">
            <a:avLst/>
          </a:prstGeom>
        </p:spPr>
      </p:pic>
    </p:spTree>
    <p:extLst>
      <p:ext uri="{BB962C8B-B14F-4D97-AF65-F5344CB8AC3E}">
        <p14:creationId xmlns:p14="http://schemas.microsoft.com/office/powerpoint/2010/main" val="33081105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fontScale="90000"/>
          </a:bodyPr>
          <a:lstStyle/>
          <a:p>
            <a:r>
              <a:rPr lang="es-AR" sz="3300" dirty="0">
                <a:solidFill>
                  <a:srgbClr val="FFFFFE"/>
                </a:solidFill>
              </a:rPr>
              <a:t>realidad aumentada vs. realidad virtual</a:t>
            </a:r>
            <a:br>
              <a:rPr lang="es-AR" sz="2800" dirty="0">
                <a:solidFill>
                  <a:srgbClr val="FFFFFE"/>
                </a:solidFill>
              </a:rPr>
            </a:br>
            <a:endParaRPr lang="es-AR" sz="3000" dirty="0">
              <a:solidFill>
                <a:srgbClr val="FFFFFE"/>
              </a:solidFill>
            </a:endParaRP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realidad  aumentada  incrusta  información  digital  en  el  mundo real, mientras que la realidad virtual crea contextos  digitales que imitan el mundo real. En cuanto a la inmersión del usuario (aunque en diferentes grados de mundos inventados), la realidad virtual aísla completamente al usuario del mundo real. Mientras que la realidad aumentada requiere que el usuario siga en contacto con el mundo circundante.</a:t>
            </a:r>
          </a:p>
        </p:txBody>
      </p:sp>
      <p:pic>
        <p:nvPicPr>
          <p:cNvPr id="2" name="Imagen 1">
            <a:extLst>
              <a:ext uri="{FF2B5EF4-FFF2-40B4-BE49-F238E27FC236}">
                <a16:creationId xmlns:a16="http://schemas.microsoft.com/office/drawing/2014/main" id="{52AC95C7-549C-410D-9F44-C4941900B5CB}"/>
              </a:ext>
            </a:extLst>
          </p:cNvPr>
          <p:cNvPicPr>
            <a:picLocks noChangeAspect="1"/>
          </p:cNvPicPr>
          <p:nvPr/>
        </p:nvPicPr>
        <p:blipFill rotWithShape="1">
          <a:blip r:embed="rId3"/>
          <a:srcRect r="22077"/>
          <a:stretch/>
        </p:blipFill>
        <p:spPr>
          <a:xfrm>
            <a:off x="8474150" y="636753"/>
            <a:ext cx="3539654" cy="2289620"/>
          </a:xfrm>
          <a:prstGeom prst="rect">
            <a:avLst/>
          </a:prstGeom>
        </p:spPr>
      </p:pic>
      <p:pic>
        <p:nvPicPr>
          <p:cNvPr id="3" name="Imagen 2">
            <a:extLst>
              <a:ext uri="{FF2B5EF4-FFF2-40B4-BE49-F238E27FC236}">
                <a16:creationId xmlns:a16="http://schemas.microsoft.com/office/drawing/2014/main" id="{72CC6FFE-7BF8-479F-9179-1139811762A5}"/>
              </a:ext>
            </a:extLst>
          </p:cNvPr>
          <p:cNvPicPr>
            <a:picLocks noChangeAspect="1"/>
          </p:cNvPicPr>
          <p:nvPr/>
        </p:nvPicPr>
        <p:blipFill>
          <a:blip r:embed="rId4"/>
          <a:stretch>
            <a:fillRect/>
          </a:stretch>
        </p:blipFill>
        <p:spPr>
          <a:xfrm>
            <a:off x="8474150" y="3554822"/>
            <a:ext cx="3539654" cy="2654741"/>
          </a:xfrm>
          <a:prstGeom prst="rect">
            <a:avLst/>
          </a:prstGeom>
        </p:spPr>
      </p:pic>
    </p:spTree>
    <p:extLst>
      <p:ext uri="{BB962C8B-B14F-4D97-AF65-F5344CB8AC3E}">
        <p14:creationId xmlns:p14="http://schemas.microsoft.com/office/powerpoint/2010/main" val="31979172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6DECC3E-6361-463C-9842-049914D20C7B}"/>
              </a:ext>
            </a:extLst>
          </p:cNvPr>
          <p:cNvPicPr>
            <a:picLocks noChangeAspect="1"/>
          </p:cNvPicPr>
          <p:nvPr/>
        </p:nvPicPr>
        <p:blipFill rotWithShape="1">
          <a:blip r:embed="rId2"/>
          <a:srcRect t="22811" r="9090"/>
          <a:stretch/>
        </p:blipFill>
        <p:spPr>
          <a:xfrm>
            <a:off x="0" y="10"/>
            <a:ext cx="12191695" cy="6857990"/>
          </a:xfrm>
          <a:prstGeom prst="rect">
            <a:avLst/>
          </a:prstGeom>
        </p:spPr>
      </p:pic>
      <p:sp>
        <p:nvSpPr>
          <p:cNvPr id="10" name="Rectángulo 9">
            <a:extLst>
              <a:ext uri="{FF2B5EF4-FFF2-40B4-BE49-F238E27FC236}">
                <a16:creationId xmlns:a16="http://schemas.microsoft.com/office/drawing/2014/main" id="{9CF98E83-5EAD-4CC4-8FD0-C7D5FFC81617}"/>
              </a:ext>
            </a:extLst>
          </p:cNvPr>
          <p:cNvSpPr/>
          <p:nvPr/>
        </p:nvSpPr>
        <p:spPr>
          <a:xfrm>
            <a:off x="-3178" y="648437"/>
            <a:ext cx="8299435" cy="1367296"/>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7" name="Título 3">
            <a:extLst>
              <a:ext uri="{FF2B5EF4-FFF2-40B4-BE49-F238E27FC236}">
                <a16:creationId xmlns:a16="http://schemas.microsoft.com/office/drawing/2014/main" id="{140EA2EC-0EF0-4C82-9119-DDD95C35B221}"/>
              </a:ext>
            </a:extLst>
          </p:cNvPr>
          <p:cNvSpPr txBox="1">
            <a:spLocks/>
          </p:cNvSpPr>
          <p:nvPr/>
        </p:nvSpPr>
        <p:spPr>
          <a:xfrm>
            <a:off x="3554622" y="2300837"/>
            <a:ext cx="8637073" cy="2541431"/>
          </a:xfrm>
          <a:prstGeom prst="rect">
            <a:avLst/>
          </a:prstGeom>
        </p:spPr>
        <p:txBody>
          <a:bodyPr>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endParaRPr lang="es-AR" sz="3000" dirty="0">
              <a:solidFill>
                <a:schemeClr val="bg1"/>
              </a:solidFill>
            </a:endParaRPr>
          </a:p>
        </p:txBody>
      </p:sp>
      <p:pic>
        <p:nvPicPr>
          <p:cNvPr id="8" name="Imagen 7">
            <a:extLst>
              <a:ext uri="{FF2B5EF4-FFF2-40B4-BE49-F238E27FC236}">
                <a16:creationId xmlns:a16="http://schemas.microsoft.com/office/drawing/2014/main" id="{ADA8288F-91F1-4485-A1CD-0AEACBD6F43E}"/>
              </a:ext>
            </a:extLst>
          </p:cNvPr>
          <p:cNvPicPr>
            <a:picLocks noChangeAspect="1"/>
          </p:cNvPicPr>
          <p:nvPr/>
        </p:nvPicPr>
        <p:blipFill>
          <a:blip r:embed="rId3"/>
          <a:stretch>
            <a:fillRect/>
          </a:stretch>
        </p:blipFill>
        <p:spPr>
          <a:xfrm>
            <a:off x="571328" y="2171816"/>
            <a:ext cx="6112934" cy="3439916"/>
          </a:xfrm>
          <a:prstGeom prst="rect">
            <a:avLst/>
          </a:prstGeom>
        </p:spPr>
      </p:pic>
      <p:sp>
        <p:nvSpPr>
          <p:cNvPr id="12" name="Título 3">
            <a:extLst>
              <a:ext uri="{FF2B5EF4-FFF2-40B4-BE49-F238E27FC236}">
                <a16:creationId xmlns:a16="http://schemas.microsoft.com/office/drawing/2014/main" id="{B9FDBE23-A274-409C-935C-B3FED06681C8}"/>
              </a:ext>
            </a:extLst>
          </p:cNvPr>
          <p:cNvSpPr txBox="1">
            <a:spLocks/>
          </p:cNvSpPr>
          <p:nvPr/>
        </p:nvSpPr>
        <p:spPr>
          <a:xfrm>
            <a:off x="1304017" y="804520"/>
            <a:ext cx="6815731" cy="1049235"/>
          </a:xfrm>
          <a:prstGeom prst="rect">
            <a:avLst/>
          </a:prstGeom>
        </p:spPr>
        <p:txBody>
          <a:bodyPr>
            <a:normAutofit fontScale="97500"/>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r>
              <a:rPr lang="es-AR" sz="3100" dirty="0">
                <a:solidFill>
                  <a:schemeClr val="bg1"/>
                </a:solidFill>
              </a:rPr>
              <a:t>REALIDAD MIXTA</a:t>
            </a:r>
            <a:br>
              <a:rPr lang="es-AR" sz="2800" dirty="0">
                <a:solidFill>
                  <a:srgbClr val="FFFFFE"/>
                </a:solidFill>
              </a:rPr>
            </a:br>
            <a:endParaRPr lang="es-AR" sz="3000" dirty="0">
              <a:solidFill>
                <a:srgbClr val="FFFFFE"/>
              </a:solidFill>
            </a:endParaRPr>
          </a:p>
        </p:txBody>
      </p:sp>
      <p:cxnSp>
        <p:nvCxnSpPr>
          <p:cNvPr id="13" name="Conector recto 12">
            <a:extLst>
              <a:ext uri="{FF2B5EF4-FFF2-40B4-BE49-F238E27FC236}">
                <a16:creationId xmlns:a16="http://schemas.microsoft.com/office/drawing/2014/main" id="{27395DC0-C522-497B-9098-8D941FBB6A7C}"/>
              </a:ext>
            </a:extLst>
          </p:cNvPr>
          <p:cNvCxnSpPr>
            <a:cxnSpLocks/>
          </p:cNvCxnSpPr>
          <p:nvPr/>
        </p:nvCxnSpPr>
        <p:spPr>
          <a:xfrm>
            <a:off x="1304017" y="1853755"/>
            <a:ext cx="6815731" cy="0"/>
          </a:xfrm>
          <a:prstGeom prst="line">
            <a:avLst/>
          </a:prstGeom>
          <a:ln w="38100">
            <a:solidFill>
              <a:srgbClr val="00C8F0"/>
            </a:solidFill>
          </a:ln>
        </p:spPr>
        <p:style>
          <a:lnRef idx="1">
            <a:schemeClr val="accent1"/>
          </a:lnRef>
          <a:fillRef idx="0">
            <a:schemeClr val="accent1"/>
          </a:fillRef>
          <a:effectRef idx="0">
            <a:schemeClr val="accent1"/>
          </a:effectRef>
          <a:fontRef idx="minor">
            <a:schemeClr val="tx1"/>
          </a:fontRef>
        </p:style>
      </p:cxnSp>
      <p:pic>
        <p:nvPicPr>
          <p:cNvPr id="2" name="Imagen 1">
            <a:extLst>
              <a:ext uri="{FF2B5EF4-FFF2-40B4-BE49-F238E27FC236}">
                <a16:creationId xmlns:a16="http://schemas.microsoft.com/office/drawing/2014/main" id="{831A2424-C4FF-42B9-8100-BDF8F88A2ED6}"/>
              </a:ext>
            </a:extLst>
          </p:cNvPr>
          <p:cNvPicPr>
            <a:picLocks noChangeAspect="1"/>
          </p:cNvPicPr>
          <p:nvPr/>
        </p:nvPicPr>
        <p:blipFill>
          <a:blip r:embed="rId4"/>
          <a:stretch>
            <a:fillRect/>
          </a:stretch>
        </p:blipFill>
        <p:spPr>
          <a:xfrm>
            <a:off x="5831417" y="3326440"/>
            <a:ext cx="5848351" cy="3289698"/>
          </a:xfrm>
          <a:prstGeom prst="rect">
            <a:avLst/>
          </a:prstGeom>
        </p:spPr>
      </p:pic>
    </p:spTree>
    <p:extLst>
      <p:ext uri="{BB962C8B-B14F-4D97-AF65-F5344CB8AC3E}">
        <p14:creationId xmlns:p14="http://schemas.microsoft.com/office/powerpoint/2010/main" val="2943158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TECNOLOGÍAS CELULARES Y MÓVILES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tarjeta </a:t>
            </a:r>
            <a:r>
              <a:rPr lang="es-AR" dirty="0" err="1">
                <a:solidFill>
                  <a:srgbClr val="FFFFFE"/>
                </a:solidFill>
              </a:rPr>
              <a:t>eSIM</a:t>
            </a:r>
            <a:r>
              <a:rPr lang="es-AR" dirty="0">
                <a:solidFill>
                  <a:srgbClr val="FFFFFE"/>
                </a:solidFill>
              </a:rPr>
              <a:t> –citada anteriormente como novedad en WMC 2016– es una tarjeta que viene a sustituir a la tarjeta SIM física. Es también un chip que vendrá instalado de fábrica (no lo proporcionará el proveedor de telefonía como hasta ahora) en el teléfono celular (móvil) y se programará en remoto por parte del operador para aplicarle el número de teléfono y la tarifa contratada.</a:t>
            </a:r>
          </a:p>
        </p:txBody>
      </p:sp>
      <p:pic>
        <p:nvPicPr>
          <p:cNvPr id="2" name="Imagen 1">
            <a:extLst>
              <a:ext uri="{FF2B5EF4-FFF2-40B4-BE49-F238E27FC236}">
                <a16:creationId xmlns:a16="http://schemas.microsoft.com/office/drawing/2014/main" id="{7F161EEF-C3D2-483B-91FA-28FC91A3159F}"/>
              </a:ext>
            </a:extLst>
          </p:cNvPr>
          <p:cNvPicPr>
            <a:picLocks noChangeAspect="1"/>
          </p:cNvPicPr>
          <p:nvPr/>
        </p:nvPicPr>
        <p:blipFill rotWithShape="1">
          <a:blip r:embed="rId3"/>
          <a:srcRect l="24286" r="15286"/>
          <a:stretch/>
        </p:blipFill>
        <p:spPr>
          <a:xfrm>
            <a:off x="8464716" y="1853755"/>
            <a:ext cx="3558521" cy="3196779"/>
          </a:xfrm>
          <a:prstGeom prst="rect">
            <a:avLst/>
          </a:prstGeom>
        </p:spPr>
      </p:pic>
    </p:spTree>
    <p:extLst>
      <p:ext uri="{BB962C8B-B14F-4D97-AF65-F5344CB8AC3E}">
        <p14:creationId xmlns:p14="http://schemas.microsoft.com/office/powerpoint/2010/main" val="2799865016"/>
      </p:ext>
    </p:extLst>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258</TotalTime>
  <Words>731</Words>
  <Application>Microsoft Office PowerPoint</Application>
  <PresentationFormat>Panorámica</PresentationFormat>
  <Paragraphs>27</Paragraphs>
  <Slides>14</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Gill Sans MT</vt:lpstr>
      <vt:lpstr>Galería</vt:lpstr>
      <vt:lpstr>Industria 4.0</vt:lpstr>
      <vt:lpstr>droNES</vt:lpstr>
      <vt:lpstr>Presentación de PowerPoint</vt:lpstr>
      <vt:lpstr>Tecnologías Wearables (ponibles)</vt:lpstr>
      <vt:lpstr>GAMIFICACIÓN</vt:lpstr>
      <vt:lpstr>Presentación de PowerPoint</vt:lpstr>
      <vt:lpstr>realidad aumentada vs. realidad virtual </vt:lpstr>
      <vt:lpstr>Presentación de PowerPoint</vt:lpstr>
      <vt:lpstr>TECNOLOGÍAS CELULARES Y MÓVILES</vt:lpstr>
      <vt:lpstr>COMUNICACIONES Y SERVICIOS MÓVILES: LAS REDES 5G</vt:lpstr>
      <vt:lpstr>Presentación de PowerPoint</vt:lpstr>
      <vt:lpstr>COMUNICACIONES Y SERVICIOS MÓVILES: geolocalización</vt:lpstr>
      <vt:lpstr>Sistemas ciber-físicos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 4.0</dc:title>
  <dc:creator>Leo Colloca</dc:creator>
  <cp:lastModifiedBy>Leo Colloca</cp:lastModifiedBy>
  <cp:revision>24</cp:revision>
  <dcterms:created xsi:type="dcterms:W3CDTF">2019-02-13T04:38:22Z</dcterms:created>
  <dcterms:modified xsi:type="dcterms:W3CDTF">2019-02-14T00:38:30Z</dcterms:modified>
</cp:coreProperties>
</file>